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12.jpg" ContentType="image/jpg"/>
  <Override PartName="/ppt/notesSlides/notesSlide7.xml" ContentType="application/vnd.openxmlformats-officedocument.presentationml.notesSlide+xml"/>
  <Override PartName="/ppt/media/image15.jpg" ContentType="image/jp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21.jpg" ContentType="image/jp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27.jpg" ContentType="image/jpg"/>
  <Override PartName="/ppt/notesSlides/notesSlide12.xml" ContentType="application/vnd.openxmlformats-officedocument.presentationml.notesSlide+xml"/>
  <Override PartName="/ppt/media/image32.jpg" ContentType="image/jpg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39.jpg" ContentType="image/jpg"/>
  <Override PartName="/ppt/media/image40.jpg" ContentType="image/jpg"/>
  <Override PartName="/ppt/media/image41.jpg" ContentType="image/jp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92" r:id="rId5"/>
    <p:sldId id="275" r:id="rId6"/>
    <p:sldId id="276" r:id="rId7"/>
    <p:sldId id="277" r:id="rId8"/>
    <p:sldId id="278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288" r:id="rId20"/>
    <p:sldId id="289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6992"/>
    <a:srgbClr val="AEC2D8"/>
    <a:srgbClr val="98432A"/>
    <a:srgbClr val="D84400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F1EF34-1E75-45FD-B0D9-31C7CD267309}" v="2" dt="2023-12-21T17:30:35.1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5634"/>
  </p:normalViewPr>
  <p:slideViewPr>
    <p:cSldViewPr snapToGrid="0" showGuides="1">
      <p:cViewPr varScale="1">
        <p:scale>
          <a:sx n="124" d="100"/>
          <a:sy n="124" d="100"/>
        </p:scale>
        <p:origin x="126" y="168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Relationship Id="rId30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rutik Sarode" userId="0e512c0589d41cde" providerId="LiveId" clId="{ADF1EF34-1E75-45FD-B0D9-31C7CD267309}"/>
    <pc:docChg chg="custSel modSld">
      <pc:chgData name="Hrutik Sarode" userId="0e512c0589d41cde" providerId="LiveId" clId="{ADF1EF34-1E75-45FD-B0D9-31C7CD267309}" dt="2023-12-21T17:30:39.738" v="26" actId="478"/>
      <pc:docMkLst>
        <pc:docMk/>
      </pc:docMkLst>
      <pc:sldChg chg="addSp delSp modSp mod">
        <pc:chgData name="Hrutik Sarode" userId="0e512c0589d41cde" providerId="LiveId" clId="{ADF1EF34-1E75-45FD-B0D9-31C7CD267309}" dt="2023-12-21T17:30:39.738" v="26" actId="478"/>
        <pc:sldMkLst>
          <pc:docMk/>
          <pc:sldMk cId="3898447929" sldId="292"/>
        </pc:sldMkLst>
        <pc:spChg chg="add del mod">
          <ac:chgData name="Hrutik Sarode" userId="0e512c0589d41cde" providerId="LiveId" clId="{ADF1EF34-1E75-45FD-B0D9-31C7CD267309}" dt="2023-12-21T17:30:35.161" v="25" actId="931"/>
          <ac:spMkLst>
            <pc:docMk/>
            <pc:sldMk cId="3898447929" sldId="292"/>
            <ac:spMk id="5" creationId="{8531F276-1C56-9B08-4241-4D1FC6C3E015}"/>
          </ac:spMkLst>
        </pc:spChg>
        <pc:spChg chg="mod">
          <ac:chgData name="Hrutik Sarode" userId="0e512c0589d41cde" providerId="LiveId" clId="{ADF1EF34-1E75-45FD-B0D9-31C7CD267309}" dt="2023-12-21T17:17:47.755" v="17" actId="20577"/>
          <ac:spMkLst>
            <pc:docMk/>
            <pc:sldMk cId="3898447929" sldId="292"/>
            <ac:spMk id="7" creationId="{93A3B864-5E85-99D2-93E5-5CA1F4F35DC7}"/>
          </ac:spMkLst>
        </pc:spChg>
        <pc:picChg chg="add del mod">
          <ac:chgData name="Hrutik Sarode" userId="0e512c0589d41cde" providerId="LiveId" clId="{ADF1EF34-1E75-45FD-B0D9-31C7CD267309}" dt="2023-12-21T17:30:39.738" v="26" actId="478"/>
          <ac:picMkLst>
            <pc:docMk/>
            <pc:sldMk cId="3898447929" sldId="292"/>
            <ac:picMk id="3" creationId="{6DF2CCBD-F010-91A7-FCB2-64C38C7B6607}"/>
          </ac:picMkLst>
        </pc:picChg>
        <pc:picChg chg="add mod">
          <ac:chgData name="Hrutik Sarode" userId="0e512c0589d41cde" providerId="LiveId" clId="{ADF1EF34-1E75-45FD-B0D9-31C7CD267309}" dt="2023-12-21T17:30:35.161" v="25" actId="931"/>
          <ac:picMkLst>
            <pc:docMk/>
            <pc:sldMk cId="3898447929" sldId="292"/>
            <ac:picMk id="8" creationId="{B413B54A-F4E4-2A56-DF19-33FB4FF4EA54}"/>
          </ac:picMkLst>
        </pc:picChg>
        <pc:picChg chg="del mod">
          <ac:chgData name="Hrutik Sarode" userId="0e512c0589d41cde" providerId="LiveId" clId="{ADF1EF34-1E75-45FD-B0D9-31C7CD267309}" dt="2023-12-21T17:30:26.406" v="24" actId="478"/>
          <ac:picMkLst>
            <pc:docMk/>
            <pc:sldMk cId="3898447929" sldId="292"/>
            <ac:picMk id="30" creationId="{18C88B4D-F554-49C2-A23C-DFE94D4C835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87834D1B-A726-18FB-799A-8294A1FE8A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63B9152-B336-5993-1C67-48946279B0E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253B2-FD87-4AAE-AF69-14FE02FB4D05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598999B6-0E65-F457-D4BF-F96BE9F9A9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76FEA9E-549C-DA0D-8B3C-832BF1072B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EDBB3-C345-4EAB-AB5D-9FB3AF589CF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Slide Image Placeholder 11">
            <a:extLst>
              <a:ext uri="{FF2B5EF4-FFF2-40B4-BE49-F238E27FC236}">
                <a16:creationId xmlns:a16="http://schemas.microsoft.com/office/drawing/2014/main" id="{F627E2FE-9CC2-836E-40FC-1A1183B951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13B0C97-27B2-A894-9DEA-82E460C91F1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4317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10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505231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1721613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777068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464160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0555554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745733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0744625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17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416909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584862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390635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9178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417231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947499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7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556106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8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2965340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9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563353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rgbClr val="44678D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 noProof="0"/>
              <a:t>Click icon to add picture</a:t>
            </a:r>
            <a:endParaRPr lang="en-US" altLang="zh-CN" noProof="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984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 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tx2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noProof="0" dirty="0"/>
              <a:t>Click to edit </a:t>
            </a:r>
            <a:r>
              <a:rPr lang="en-US" altLang="zh-CN" noProof="0" dirty="0"/>
              <a:t>Text </a:t>
            </a:r>
            <a:r>
              <a:rPr lang="en-US" noProof="0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2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noProof="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/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3.jpeg"/><Relationship Id="rId7" Type="http://schemas.openxmlformats.org/officeDocument/2006/relationships/hyperlink" Target="https://github.com/shaiksameer65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://www.linkedin.com/in/shaik-sameer-660205257" TargetMode="Externa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Consumer Goods </a:t>
            </a:r>
            <a:br>
              <a:rPr lang="en-US" dirty="0"/>
            </a:br>
            <a:r>
              <a:rPr lang="en-US" dirty="0"/>
              <a:t>Ad-Hoc Analysis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01366" y="4172084"/>
            <a:ext cx="2729094" cy="760288"/>
          </a:xfrm>
        </p:spPr>
        <p:txBody>
          <a:bodyPr/>
          <a:lstStyle/>
          <a:p>
            <a:r>
              <a:rPr lang="en-US" dirty="0"/>
              <a:t>By : SAMEER SHAIK</a:t>
            </a:r>
          </a:p>
          <a:p>
            <a:r>
              <a:rPr lang="en-US" dirty="0"/>
              <a:t>Data-Driven Analyst  </a:t>
            </a:r>
          </a:p>
        </p:txBody>
      </p:sp>
      <p:pic>
        <p:nvPicPr>
          <p:cNvPr id="12" name="Shape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84315" y="398445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3" name="Shape 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97686" y="106446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413B54A-F4E4-2A56-DF19-33FB4FF4EA54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5"/>
          <a:srcRect l="21012" r="210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pPr>
              <a:lnSpc>
                <a:spcPts val="1900"/>
              </a:lnSpc>
            </a:pPr>
            <a:r>
              <a:rPr lang="en-US" sz="1400" dirty="0"/>
              <a:t>6. Generate a report which contains the top 5 customers who received an average high </a:t>
            </a:r>
            <a:r>
              <a:rPr lang="en-US" sz="1400" dirty="0" err="1"/>
              <a:t>pre_invoice_discount_pct</a:t>
            </a:r>
            <a:r>
              <a:rPr lang="en-US" sz="1400" dirty="0"/>
              <a:t> for the fiscal year 2021 and in the Indian market. The final output contains these fields, </a:t>
            </a:r>
            <a:r>
              <a:rPr lang="en-US" sz="1400" dirty="0" err="1"/>
              <a:t>customer_code</a:t>
            </a:r>
            <a:r>
              <a:rPr lang="en-US" sz="1400" dirty="0"/>
              <a:t>, customer, </a:t>
            </a:r>
            <a:r>
              <a:rPr lang="en-US" sz="1400" dirty="0" err="1"/>
              <a:t>average_discount_percentage</a:t>
            </a:r>
            <a:r>
              <a:rPr lang="en-US" sz="1400" dirty="0"/>
              <a:t> .</a:t>
            </a:r>
            <a:endParaRPr lang="en-US" sz="1400" b="1" dirty="0">
              <a:latin typeface="Californian FB" panose="0207040306080B030204" pitchFamily="18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CFA8B549-5835-0C7F-9027-5D0D38A50DEB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D10F62-99A4-2D62-9833-F39FA3A6D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9" y="4141423"/>
            <a:ext cx="3511730" cy="14161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7E7AC5-AD87-1891-582A-194B26D13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29" y="1740565"/>
            <a:ext cx="5162815" cy="2082907"/>
          </a:xfrm>
          <a:prstGeom prst="rect">
            <a:avLst/>
          </a:prstGeom>
        </p:spPr>
      </p:pic>
      <p:pic>
        <p:nvPicPr>
          <p:cNvPr id="7" name="object 2">
            <a:extLst>
              <a:ext uri="{FF2B5EF4-FFF2-40B4-BE49-F238E27FC236}">
                <a16:creationId xmlns:a16="http://schemas.microsoft.com/office/drawing/2014/main" id="{45A71103-D7A2-3AE5-87B1-AFF2A30F8071}"/>
              </a:ext>
            </a:extLst>
          </p:cNvPr>
          <p:cNvPicPr/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64865" y="1740565"/>
            <a:ext cx="4127113" cy="38576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6F33F1-1018-981B-BD19-26848253A261}"/>
              </a:ext>
            </a:extLst>
          </p:cNvPr>
          <p:cNvSpPr txBox="1"/>
          <p:nvPr/>
        </p:nvSpPr>
        <p:spPr>
          <a:xfrm>
            <a:off x="442111" y="5821279"/>
            <a:ext cx="6094562" cy="603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26390" marR="5080" indent="-285750" algn="just">
              <a:lnSpc>
                <a:spcPct val="122800"/>
              </a:lnSpc>
              <a:spcBef>
                <a:spcPts val="755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largest average pre-invoice discount was given to Flipkart. The least average pre-invoice discount was given to Amazon.</a:t>
            </a:r>
          </a:p>
        </p:txBody>
      </p:sp>
    </p:spTree>
    <p:extLst>
      <p:ext uri="{BB962C8B-B14F-4D97-AF65-F5344CB8AC3E}">
        <p14:creationId xmlns:p14="http://schemas.microsoft.com/office/powerpoint/2010/main" val="4028663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pPr>
              <a:lnSpc>
                <a:spcPts val="1900"/>
              </a:lnSpc>
            </a:pPr>
            <a:r>
              <a:rPr lang="en-US" sz="1400" dirty="0"/>
              <a:t>7. Get the complete report of the Gross sales amount for the customer “</a:t>
            </a:r>
            <a:r>
              <a:rPr lang="en-US" sz="1400" dirty="0" err="1"/>
              <a:t>Atliq</a:t>
            </a:r>
            <a:r>
              <a:rPr lang="en-US" sz="1400" dirty="0"/>
              <a:t> Exclusive” for each month. This analysis helps to get an idea of low and high-performing months and take strategic decisions. The final report contains these columns: Month, Year, Gross sales Amount.</a:t>
            </a:r>
            <a:endParaRPr lang="en-US" sz="1400" b="1" dirty="0">
              <a:latin typeface="Californian FB" panose="0207040306080B030204" pitchFamily="18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CFA8B549-5835-0C7F-9027-5D0D38A50DEB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80C4BE-54C5-0F5D-1A06-335517655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9" y="1742534"/>
            <a:ext cx="3892750" cy="24067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1690F4-0CF6-2F3F-AB4F-73671928C4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7608"/>
          <a:stretch/>
        </p:blipFill>
        <p:spPr>
          <a:xfrm>
            <a:off x="587829" y="4269332"/>
            <a:ext cx="1893812" cy="2534674"/>
          </a:xfrm>
          <a:prstGeom prst="rect">
            <a:avLst/>
          </a:prstGeom>
        </p:spPr>
      </p:pic>
      <p:grpSp>
        <p:nvGrpSpPr>
          <p:cNvPr id="7" name="object 2">
            <a:extLst>
              <a:ext uri="{FF2B5EF4-FFF2-40B4-BE49-F238E27FC236}">
                <a16:creationId xmlns:a16="http://schemas.microsoft.com/office/drawing/2014/main" id="{C5AEE55B-833A-C132-FDBD-71A72A947156}"/>
              </a:ext>
            </a:extLst>
          </p:cNvPr>
          <p:cNvGrpSpPr/>
          <p:nvPr/>
        </p:nvGrpSpPr>
        <p:grpSpPr>
          <a:xfrm>
            <a:off x="4632182" y="1741926"/>
            <a:ext cx="7365723" cy="3374147"/>
            <a:chOff x="387286" y="329535"/>
            <a:chExt cx="17516475" cy="6877050"/>
          </a:xfrm>
        </p:grpSpPr>
        <p:pic>
          <p:nvPicPr>
            <p:cNvPr id="9" name="object 3">
              <a:extLst>
                <a:ext uri="{FF2B5EF4-FFF2-40B4-BE49-F238E27FC236}">
                  <a16:creationId xmlns:a16="http://schemas.microsoft.com/office/drawing/2014/main" id="{49136094-FFF4-0C6D-1CCB-C3282A1F57E3}"/>
                </a:ext>
              </a:extLst>
            </p:cNvPr>
            <p:cNvPicPr/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87286" y="329535"/>
              <a:ext cx="17516474" cy="6877049"/>
            </a:xfrm>
            <a:prstGeom prst="rect">
              <a:avLst/>
            </a:prstGeom>
          </p:spPr>
        </p:pic>
        <p:sp>
          <p:nvSpPr>
            <p:cNvPr id="11" name="object 4">
              <a:extLst>
                <a:ext uri="{FF2B5EF4-FFF2-40B4-BE49-F238E27FC236}">
                  <a16:creationId xmlns:a16="http://schemas.microsoft.com/office/drawing/2014/main" id="{C16CB3DF-7F8F-2822-48A2-97776A66EC24}"/>
                </a:ext>
              </a:extLst>
            </p:cNvPr>
            <p:cNvSpPr/>
            <p:nvPr/>
          </p:nvSpPr>
          <p:spPr>
            <a:xfrm>
              <a:off x="5380564" y="3074734"/>
              <a:ext cx="0" cy="1047750"/>
            </a:xfrm>
            <a:custGeom>
              <a:avLst/>
              <a:gdLst/>
              <a:ahLst/>
              <a:cxnLst/>
              <a:rect l="l" t="t" r="r" b="b"/>
              <a:pathLst>
                <a:path h="1047750">
                  <a:moveTo>
                    <a:pt x="0" y="0"/>
                  </a:moveTo>
                  <a:lnTo>
                    <a:pt x="0" y="1047590"/>
                  </a:lnTo>
                </a:path>
              </a:pathLst>
            </a:custGeom>
            <a:ln w="381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5">
              <a:extLst>
                <a:ext uri="{FF2B5EF4-FFF2-40B4-BE49-F238E27FC236}">
                  <a16:creationId xmlns:a16="http://schemas.microsoft.com/office/drawing/2014/main" id="{D7EE5EC9-FB92-1D3A-C4F8-CCCBF1B0F571}"/>
                </a:ext>
              </a:extLst>
            </p:cNvPr>
            <p:cNvPicPr/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304330" y="4112790"/>
              <a:ext cx="152468" cy="114565"/>
            </a:xfrm>
            <a:prstGeom prst="rect">
              <a:avLst/>
            </a:prstGeom>
          </p:spPr>
        </p:pic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92EB552B-BBAF-38AA-53CB-59A385DEAD59}"/>
                </a:ext>
              </a:extLst>
            </p:cNvPr>
            <p:cNvSpPr/>
            <p:nvPr/>
          </p:nvSpPr>
          <p:spPr>
            <a:xfrm>
              <a:off x="11645979" y="1544808"/>
              <a:ext cx="693420" cy="171450"/>
            </a:xfrm>
            <a:custGeom>
              <a:avLst/>
              <a:gdLst/>
              <a:ahLst/>
              <a:cxnLst/>
              <a:rect l="l" t="t" r="r" b="b"/>
              <a:pathLst>
                <a:path w="693420" h="171450">
                  <a:moveTo>
                    <a:pt x="693377" y="171422"/>
                  </a:moveTo>
                  <a:lnTo>
                    <a:pt x="0" y="0"/>
                  </a:lnTo>
                </a:path>
              </a:pathLst>
            </a:custGeom>
            <a:ln w="38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7">
              <a:extLst>
                <a:ext uri="{FF2B5EF4-FFF2-40B4-BE49-F238E27FC236}">
                  <a16:creationId xmlns:a16="http://schemas.microsoft.com/office/drawing/2014/main" id="{C2AA2278-28D7-90E5-ED12-89C3462632D8}"/>
                </a:ext>
              </a:extLst>
            </p:cNvPr>
            <p:cNvPicPr/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543586" y="1467973"/>
              <a:ext cx="125916" cy="149092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DA9701B6-097F-3B5C-F5EC-38529BDA66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757"/>
          <a:stretch/>
        </p:blipFill>
        <p:spPr>
          <a:xfrm>
            <a:off x="2542005" y="4269332"/>
            <a:ext cx="1888368" cy="25346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D4974D-458E-E565-C3CF-DED764F1CDC8}"/>
              </a:ext>
            </a:extLst>
          </p:cNvPr>
          <p:cNvSpPr txBox="1"/>
          <p:nvPr/>
        </p:nvSpPr>
        <p:spPr>
          <a:xfrm>
            <a:off x="4901957" y="5532303"/>
            <a:ext cx="6094562" cy="1398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9720" marR="6350" indent="-285750" algn="just">
              <a:lnSpc>
                <a:spcPct val="1228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73.8% of the total Gross sales figure is in FY 2021.</a:t>
            </a:r>
          </a:p>
          <a:p>
            <a:pPr marL="299720" marR="6350" indent="-285750" algn="just">
              <a:lnSpc>
                <a:spcPct val="1228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en-CA" sz="14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Atliq</a:t>
            </a:r>
            <a:r>
              <a:rPr lang="en-CA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hardware can introduce some products to increase sales in summer. Overall the sales have increased after pandemic and have remained consistently high then pre pandemic year. </a:t>
            </a:r>
          </a:p>
          <a:p>
            <a:pPr marL="299720" marR="6350" indent="-285750" algn="just">
              <a:lnSpc>
                <a:spcPct val="1228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30312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pPr>
              <a:lnSpc>
                <a:spcPts val="1900"/>
              </a:lnSpc>
            </a:pPr>
            <a:r>
              <a:rPr lang="en-US" sz="1400" dirty="0"/>
              <a:t>8. In which quarter of 2020, got the maximum </a:t>
            </a:r>
            <a:r>
              <a:rPr lang="en-US" sz="1400" dirty="0" err="1"/>
              <a:t>total_sold_quantity</a:t>
            </a:r>
            <a:r>
              <a:rPr lang="en-US" sz="1400" dirty="0"/>
              <a:t>? The final output contains these fields sorted by the </a:t>
            </a:r>
            <a:r>
              <a:rPr lang="en-US" sz="1400" dirty="0" err="1"/>
              <a:t>total_sold_quantity</a:t>
            </a:r>
            <a:r>
              <a:rPr lang="en-US" sz="1400" dirty="0"/>
              <a:t>, Quarter, </a:t>
            </a:r>
            <a:r>
              <a:rPr lang="en-US" sz="1400" dirty="0" err="1"/>
              <a:t>total_sold_quantity</a:t>
            </a:r>
            <a:r>
              <a:rPr lang="en-US" sz="1400" dirty="0"/>
              <a:t>.</a:t>
            </a:r>
            <a:endParaRPr lang="en-US" sz="1400" b="1" dirty="0">
              <a:latin typeface="Californian FB" panose="0207040306080B030204" pitchFamily="18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CFA8B549-5835-0C7F-9027-5D0D38A50DEB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76900C-FE2A-1564-A388-A5A7D81F8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9" y="5198015"/>
            <a:ext cx="1816193" cy="12002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F15AEC-F1DC-45F5-AE35-2389D5367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29" y="1790080"/>
            <a:ext cx="3772094" cy="3105310"/>
          </a:xfrm>
          <a:prstGeom prst="rect">
            <a:avLst/>
          </a:prstGeom>
        </p:spPr>
      </p:pic>
      <p:grpSp>
        <p:nvGrpSpPr>
          <p:cNvPr id="7" name="object 2">
            <a:extLst>
              <a:ext uri="{FF2B5EF4-FFF2-40B4-BE49-F238E27FC236}">
                <a16:creationId xmlns:a16="http://schemas.microsoft.com/office/drawing/2014/main" id="{66E37433-67DD-94E3-89FC-CE40E7D841F0}"/>
              </a:ext>
            </a:extLst>
          </p:cNvPr>
          <p:cNvGrpSpPr/>
          <p:nvPr/>
        </p:nvGrpSpPr>
        <p:grpSpPr>
          <a:xfrm>
            <a:off x="5255356" y="1790080"/>
            <a:ext cx="6467941" cy="3515912"/>
            <a:chOff x="2704999" y="521078"/>
            <a:chExt cx="14116050" cy="8734425"/>
          </a:xfrm>
        </p:grpSpPr>
        <p:pic>
          <p:nvPicPr>
            <p:cNvPr id="9" name="object 3">
              <a:extLst>
                <a:ext uri="{FF2B5EF4-FFF2-40B4-BE49-F238E27FC236}">
                  <a16:creationId xmlns:a16="http://schemas.microsoft.com/office/drawing/2014/main" id="{8007A035-1165-7560-45CA-9F36EC8706B1}"/>
                </a:ext>
              </a:extLst>
            </p:cNvPr>
            <p:cNvPicPr/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704999" y="521078"/>
              <a:ext cx="14116049" cy="8734424"/>
            </a:xfrm>
            <a:prstGeom prst="rect">
              <a:avLst/>
            </a:prstGeom>
          </p:spPr>
        </p:pic>
        <p:sp>
          <p:nvSpPr>
            <p:cNvPr id="11" name="object 4">
              <a:extLst>
                <a:ext uri="{FF2B5EF4-FFF2-40B4-BE49-F238E27FC236}">
                  <a16:creationId xmlns:a16="http://schemas.microsoft.com/office/drawing/2014/main" id="{C9E92A4E-775C-7851-81F5-B896056FCD6E}"/>
                </a:ext>
              </a:extLst>
            </p:cNvPr>
            <p:cNvSpPr/>
            <p:nvPr/>
          </p:nvSpPr>
          <p:spPr>
            <a:xfrm>
              <a:off x="3747049" y="4551989"/>
              <a:ext cx="1335405" cy="0"/>
            </a:xfrm>
            <a:custGeom>
              <a:avLst/>
              <a:gdLst/>
              <a:ahLst/>
              <a:cxnLst/>
              <a:rect l="l" t="t" r="r" b="b"/>
              <a:pathLst>
                <a:path w="1335404">
                  <a:moveTo>
                    <a:pt x="0" y="0"/>
                  </a:moveTo>
                  <a:lnTo>
                    <a:pt x="1335278" y="0"/>
                  </a:lnTo>
                </a:path>
              </a:pathLst>
            </a:custGeom>
            <a:ln w="380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65D53C72-F644-7233-9E70-AA43072AE2F3}"/>
                </a:ext>
              </a:extLst>
            </p:cNvPr>
            <p:cNvSpPr/>
            <p:nvPr/>
          </p:nvSpPr>
          <p:spPr>
            <a:xfrm>
              <a:off x="5120478" y="4532939"/>
              <a:ext cx="17145" cy="38100"/>
            </a:xfrm>
            <a:custGeom>
              <a:avLst/>
              <a:gdLst/>
              <a:ahLst/>
              <a:cxnLst/>
              <a:rect l="l" t="t" r="r" b="b"/>
              <a:pathLst>
                <a:path w="17145" h="38100">
                  <a:moveTo>
                    <a:pt x="16973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16973" y="0"/>
                  </a:lnTo>
                  <a:lnTo>
                    <a:pt x="16973" y="380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5F556EBC-F433-D2C9-E22D-AEF6E52FBB3E}"/>
                </a:ext>
              </a:extLst>
            </p:cNvPr>
            <p:cNvPicPr/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603997" y="4475777"/>
              <a:ext cx="152577" cy="152425"/>
            </a:xfrm>
            <a:prstGeom prst="rect">
              <a:avLst/>
            </a:prstGeom>
          </p:spPr>
        </p:pic>
        <p:sp>
          <p:nvSpPr>
            <p:cNvPr id="14" name="object 7">
              <a:extLst>
                <a:ext uri="{FF2B5EF4-FFF2-40B4-BE49-F238E27FC236}">
                  <a16:creationId xmlns:a16="http://schemas.microsoft.com/office/drawing/2014/main" id="{9C928DAF-D94C-C6C1-E2EE-235DE6811F0E}"/>
                </a:ext>
              </a:extLst>
            </p:cNvPr>
            <p:cNvSpPr/>
            <p:nvPr/>
          </p:nvSpPr>
          <p:spPr>
            <a:xfrm>
              <a:off x="5146990" y="4494839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60983" y="114299"/>
                  </a:moveTo>
                  <a:lnTo>
                    <a:pt x="53468" y="114299"/>
                  </a:lnTo>
                  <a:lnTo>
                    <a:pt x="49747" y="113933"/>
                  </a:lnTo>
                  <a:lnTo>
                    <a:pt x="14104" y="94907"/>
                  </a:lnTo>
                  <a:lnTo>
                    <a:pt x="0" y="60902"/>
                  </a:lnTo>
                  <a:lnTo>
                    <a:pt x="0" y="53397"/>
                  </a:lnTo>
                  <a:lnTo>
                    <a:pt x="19418" y="14085"/>
                  </a:lnTo>
                  <a:lnTo>
                    <a:pt x="53468" y="0"/>
                  </a:lnTo>
                  <a:lnTo>
                    <a:pt x="60983" y="0"/>
                  </a:lnTo>
                  <a:lnTo>
                    <a:pt x="100348" y="19392"/>
                  </a:lnTo>
                  <a:lnTo>
                    <a:pt x="114452" y="53397"/>
                  </a:lnTo>
                  <a:lnTo>
                    <a:pt x="114452" y="57149"/>
                  </a:lnTo>
                  <a:lnTo>
                    <a:pt x="114452" y="60902"/>
                  </a:lnTo>
                  <a:lnTo>
                    <a:pt x="95034" y="100214"/>
                  </a:lnTo>
                  <a:lnTo>
                    <a:pt x="64705" y="113933"/>
                  </a:lnTo>
                  <a:lnTo>
                    <a:pt x="60983" y="1142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8">
              <a:extLst>
                <a:ext uri="{FF2B5EF4-FFF2-40B4-BE49-F238E27FC236}">
                  <a16:creationId xmlns:a16="http://schemas.microsoft.com/office/drawing/2014/main" id="{CD48C566-8A2C-B21C-2EA2-726D4D0B38B7}"/>
                </a:ext>
              </a:extLst>
            </p:cNvPr>
            <p:cNvSpPr/>
            <p:nvPr/>
          </p:nvSpPr>
          <p:spPr>
            <a:xfrm>
              <a:off x="5146990" y="4494839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114452" y="57149"/>
                  </a:moveTo>
                  <a:lnTo>
                    <a:pt x="100348" y="94907"/>
                  </a:lnTo>
                  <a:lnTo>
                    <a:pt x="89019" y="104668"/>
                  </a:lnTo>
                  <a:lnTo>
                    <a:pt x="85895" y="106753"/>
                  </a:lnTo>
                  <a:lnTo>
                    <a:pt x="57226" y="114299"/>
                  </a:lnTo>
                  <a:lnTo>
                    <a:pt x="53468" y="114299"/>
                  </a:lnTo>
                  <a:lnTo>
                    <a:pt x="49747" y="113933"/>
                  </a:lnTo>
                  <a:lnTo>
                    <a:pt x="46061" y="113201"/>
                  </a:lnTo>
                  <a:lnTo>
                    <a:pt x="42376" y="112469"/>
                  </a:lnTo>
                  <a:lnTo>
                    <a:pt x="25433" y="104668"/>
                  </a:lnTo>
                  <a:lnTo>
                    <a:pt x="22308" y="102583"/>
                  </a:lnTo>
                  <a:lnTo>
                    <a:pt x="9644" y="88900"/>
                  </a:lnTo>
                  <a:lnTo>
                    <a:pt x="7556" y="85780"/>
                  </a:lnTo>
                  <a:lnTo>
                    <a:pt x="0" y="57149"/>
                  </a:lnTo>
                  <a:lnTo>
                    <a:pt x="0" y="53397"/>
                  </a:lnTo>
                  <a:lnTo>
                    <a:pt x="366" y="49681"/>
                  </a:lnTo>
                  <a:lnTo>
                    <a:pt x="1099" y="46000"/>
                  </a:lnTo>
                  <a:lnTo>
                    <a:pt x="1832" y="42320"/>
                  </a:lnTo>
                  <a:lnTo>
                    <a:pt x="9644" y="25399"/>
                  </a:lnTo>
                  <a:lnTo>
                    <a:pt x="11731" y="22279"/>
                  </a:lnTo>
                  <a:lnTo>
                    <a:pt x="46061" y="1098"/>
                  </a:lnTo>
                  <a:lnTo>
                    <a:pt x="49747" y="366"/>
                  </a:lnTo>
                  <a:lnTo>
                    <a:pt x="53468" y="0"/>
                  </a:lnTo>
                  <a:lnTo>
                    <a:pt x="57226" y="0"/>
                  </a:lnTo>
                  <a:lnTo>
                    <a:pt x="60983" y="0"/>
                  </a:lnTo>
                  <a:lnTo>
                    <a:pt x="64705" y="366"/>
                  </a:lnTo>
                  <a:lnTo>
                    <a:pt x="68390" y="1098"/>
                  </a:lnTo>
                  <a:lnTo>
                    <a:pt x="72075" y="1830"/>
                  </a:lnTo>
                  <a:lnTo>
                    <a:pt x="104808" y="25399"/>
                  </a:lnTo>
                  <a:lnTo>
                    <a:pt x="113352" y="46000"/>
                  </a:lnTo>
                  <a:lnTo>
                    <a:pt x="114085" y="49681"/>
                  </a:lnTo>
                  <a:lnTo>
                    <a:pt x="114452" y="53397"/>
                  </a:lnTo>
                  <a:lnTo>
                    <a:pt x="114452" y="57149"/>
                  </a:lnTo>
                  <a:close/>
                </a:path>
              </a:pathLst>
            </a:custGeom>
            <a:ln w="381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D9C55181-B5FE-2271-ED0E-066D3C1FFC86}"/>
                </a:ext>
              </a:extLst>
            </p:cNvPr>
            <p:cNvSpPr/>
            <p:nvPr/>
          </p:nvSpPr>
          <p:spPr>
            <a:xfrm>
              <a:off x="3747049" y="5729080"/>
              <a:ext cx="1335405" cy="0"/>
            </a:xfrm>
            <a:custGeom>
              <a:avLst/>
              <a:gdLst/>
              <a:ahLst/>
              <a:cxnLst/>
              <a:rect l="l" t="t" r="r" b="b"/>
              <a:pathLst>
                <a:path w="1335404">
                  <a:moveTo>
                    <a:pt x="0" y="0"/>
                  </a:moveTo>
                  <a:lnTo>
                    <a:pt x="1335278" y="0"/>
                  </a:lnTo>
                </a:path>
              </a:pathLst>
            </a:custGeom>
            <a:ln w="380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0">
              <a:extLst>
                <a:ext uri="{FF2B5EF4-FFF2-40B4-BE49-F238E27FC236}">
                  <a16:creationId xmlns:a16="http://schemas.microsoft.com/office/drawing/2014/main" id="{308ED1B8-5B50-1C2B-17AD-8888ECEF7BBC}"/>
                </a:ext>
              </a:extLst>
            </p:cNvPr>
            <p:cNvSpPr/>
            <p:nvPr/>
          </p:nvSpPr>
          <p:spPr>
            <a:xfrm>
              <a:off x="5120478" y="5710030"/>
              <a:ext cx="17145" cy="38100"/>
            </a:xfrm>
            <a:custGeom>
              <a:avLst/>
              <a:gdLst/>
              <a:ahLst/>
              <a:cxnLst/>
              <a:rect l="l" t="t" r="r" b="b"/>
              <a:pathLst>
                <a:path w="17145" h="38100">
                  <a:moveTo>
                    <a:pt x="16973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16973" y="0"/>
                  </a:lnTo>
                  <a:lnTo>
                    <a:pt x="16973" y="380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1">
              <a:extLst>
                <a:ext uri="{FF2B5EF4-FFF2-40B4-BE49-F238E27FC236}">
                  <a16:creationId xmlns:a16="http://schemas.microsoft.com/office/drawing/2014/main" id="{B922E8FA-0119-B99F-9E6B-098254D1CCF4}"/>
                </a:ext>
              </a:extLst>
            </p:cNvPr>
            <p:cNvPicPr/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603997" y="5652867"/>
              <a:ext cx="152577" cy="152425"/>
            </a:xfrm>
            <a:prstGeom prst="rect">
              <a:avLst/>
            </a:prstGeom>
          </p:spPr>
        </p:pic>
        <p:sp>
          <p:nvSpPr>
            <p:cNvPr id="19" name="object 12">
              <a:extLst>
                <a:ext uri="{FF2B5EF4-FFF2-40B4-BE49-F238E27FC236}">
                  <a16:creationId xmlns:a16="http://schemas.microsoft.com/office/drawing/2014/main" id="{7B54638E-55F0-A910-2719-C066196CBA31}"/>
                </a:ext>
              </a:extLst>
            </p:cNvPr>
            <p:cNvSpPr/>
            <p:nvPr/>
          </p:nvSpPr>
          <p:spPr>
            <a:xfrm>
              <a:off x="5146990" y="5671930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60983" y="114299"/>
                  </a:moveTo>
                  <a:lnTo>
                    <a:pt x="53468" y="114299"/>
                  </a:lnTo>
                  <a:lnTo>
                    <a:pt x="49747" y="113933"/>
                  </a:lnTo>
                  <a:lnTo>
                    <a:pt x="14104" y="94907"/>
                  </a:lnTo>
                  <a:lnTo>
                    <a:pt x="0" y="60902"/>
                  </a:lnTo>
                  <a:lnTo>
                    <a:pt x="0" y="53397"/>
                  </a:lnTo>
                  <a:lnTo>
                    <a:pt x="19418" y="14085"/>
                  </a:lnTo>
                  <a:lnTo>
                    <a:pt x="53468" y="0"/>
                  </a:lnTo>
                  <a:lnTo>
                    <a:pt x="60983" y="0"/>
                  </a:lnTo>
                  <a:lnTo>
                    <a:pt x="100348" y="19392"/>
                  </a:lnTo>
                  <a:lnTo>
                    <a:pt x="114452" y="53397"/>
                  </a:lnTo>
                  <a:lnTo>
                    <a:pt x="114452" y="57149"/>
                  </a:lnTo>
                  <a:lnTo>
                    <a:pt x="114452" y="60902"/>
                  </a:lnTo>
                  <a:lnTo>
                    <a:pt x="95034" y="100214"/>
                  </a:lnTo>
                  <a:lnTo>
                    <a:pt x="64705" y="113933"/>
                  </a:lnTo>
                  <a:lnTo>
                    <a:pt x="60983" y="1142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3">
              <a:extLst>
                <a:ext uri="{FF2B5EF4-FFF2-40B4-BE49-F238E27FC236}">
                  <a16:creationId xmlns:a16="http://schemas.microsoft.com/office/drawing/2014/main" id="{ECD8AF27-F026-29F7-B9C4-D8F051BF2568}"/>
                </a:ext>
              </a:extLst>
            </p:cNvPr>
            <p:cNvSpPr/>
            <p:nvPr/>
          </p:nvSpPr>
          <p:spPr>
            <a:xfrm>
              <a:off x="5146990" y="5671930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114452" y="57149"/>
                  </a:moveTo>
                  <a:lnTo>
                    <a:pt x="100348" y="94907"/>
                  </a:lnTo>
                  <a:lnTo>
                    <a:pt x="89019" y="104668"/>
                  </a:lnTo>
                  <a:lnTo>
                    <a:pt x="85895" y="106753"/>
                  </a:lnTo>
                  <a:lnTo>
                    <a:pt x="57226" y="114299"/>
                  </a:lnTo>
                  <a:lnTo>
                    <a:pt x="53468" y="114299"/>
                  </a:lnTo>
                  <a:lnTo>
                    <a:pt x="49747" y="113933"/>
                  </a:lnTo>
                  <a:lnTo>
                    <a:pt x="46061" y="113201"/>
                  </a:lnTo>
                  <a:lnTo>
                    <a:pt x="42376" y="112469"/>
                  </a:lnTo>
                  <a:lnTo>
                    <a:pt x="25433" y="104668"/>
                  </a:lnTo>
                  <a:lnTo>
                    <a:pt x="22308" y="102583"/>
                  </a:lnTo>
                  <a:lnTo>
                    <a:pt x="9644" y="88900"/>
                  </a:lnTo>
                  <a:lnTo>
                    <a:pt x="7556" y="85780"/>
                  </a:lnTo>
                  <a:lnTo>
                    <a:pt x="0" y="57149"/>
                  </a:lnTo>
                  <a:lnTo>
                    <a:pt x="0" y="53397"/>
                  </a:lnTo>
                  <a:lnTo>
                    <a:pt x="366" y="49681"/>
                  </a:lnTo>
                  <a:lnTo>
                    <a:pt x="1099" y="46000"/>
                  </a:lnTo>
                  <a:lnTo>
                    <a:pt x="1832" y="42320"/>
                  </a:lnTo>
                  <a:lnTo>
                    <a:pt x="9644" y="25399"/>
                  </a:lnTo>
                  <a:lnTo>
                    <a:pt x="11731" y="22279"/>
                  </a:lnTo>
                  <a:lnTo>
                    <a:pt x="46061" y="1098"/>
                  </a:lnTo>
                  <a:lnTo>
                    <a:pt x="49747" y="366"/>
                  </a:lnTo>
                  <a:lnTo>
                    <a:pt x="53468" y="0"/>
                  </a:lnTo>
                  <a:lnTo>
                    <a:pt x="57226" y="0"/>
                  </a:lnTo>
                  <a:lnTo>
                    <a:pt x="60983" y="0"/>
                  </a:lnTo>
                  <a:lnTo>
                    <a:pt x="64705" y="366"/>
                  </a:lnTo>
                  <a:lnTo>
                    <a:pt x="68390" y="1098"/>
                  </a:lnTo>
                  <a:lnTo>
                    <a:pt x="72075" y="1830"/>
                  </a:lnTo>
                  <a:lnTo>
                    <a:pt x="104808" y="25399"/>
                  </a:lnTo>
                  <a:lnTo>
                    <a:pt x="113352" y="46000"/>
                  </a:lnTo>
                  <a:lnTo>
                    <a:pt x="114085" y="49681"/>
                  </a:lnTo>
                  <a:lnTo>
                    <a:pt x="114452" y="53397"/>
                  </a:lnTo>
                  <a:lnTo>
                    <a:pt x="114452" y="57149"/>
                  </a:lnTo>
                  <a:close/>
                </a:path>
              </a:pathLst>
            </a:custGeom>
            <a:ln w="381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4">
              <a:extLst>
                <a:ext uri="{FF2B5EF4-FFF2-40B4-BE49-F238E27FC236}">
                  <a16:creationId xmlns:a16="http://schemas.microsoft.com/office/drawing/2014/main" id="{B576028D-E640-A788-C6A6-101929DB647B}"/>
                </a:ext>
              </a:extLst>
            </p:cNvPr>
            <p:cNvSpPr/>
            <p:nvPr/>
          </p:nvSpPr>
          <p:spPr>
            <a:xfrm>
              <a:off x="3747049" y="6882882"/>
              <a:ext cx="1335405" cy="0"/>
            </a:xfrm>
            <a:custGeom>
              <a:avLst/>
              <a:gdLst/>
              <a:ahLst/>
              <a:cxnLst/>
              <a:rect l="l" t="t" r="r" b="b"/>
              <a:pathLst>
                <a:path w="1335404">
                  <a:moveTo>
                    <a:pt x="0" y="0"/>
                  </a:moveTo>
                  <a:lnTo>
                    <a:pt x="1335278" y="0"/>
                  </a:lnTo>
                </a:path>
              </a:pathLst>
            </a:custGeom>
            <a:ln w="380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5">
              <a:extLst>
                <a:ext uri="{FF2B5EF4-FFF2-40B4-BE49-F238E27FC236}">
                  <a16:creationId xmlns:a16="http://schemas.microsoft.com/office/drawing/2014/main" id="{CF797A42-33AA-5C45-C5D4-ED8CB344BF5B}"/>
                </a:ext>
              </a:extLst>
            </p:cNvPr>
            <p:cNvSpPr/>
            <p:nvPr/>
          </p:nvSpPr>
          <p:spPr>
            <a:xfrm>
              <a:off x="5120478" y="6863832"/>
              <a:ext cx="17145" cy="38100"/>
            </a:xfrm>
            <a:custGeom>
              <a:avLst/>
              <a:gdLst/>
              <a:ahLst/>
              <a:cxnLst/>
              <a:rect l="l" t="t" r="r" b="b"/>
              <a:pathLst>
                <a:path w="17145" h="38100">
                  <a:moveTo>
                    <a:pt x="16973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16973" y="0"/>
                  </a:lnTo>
                  <a:lnTo>
                    <a:pt x="16973" y="380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16">
              <a:extLst>
                <a:ext uri="{FF2B5EF4-FFF2-40B4-BE49-F238E27FC236}">
                  <a16:creationId xmlns:a16="http://schemas.microsoft.com/office/drawing/2014/main" id="{D419C979-F3E1-0024-DF80-B075CD89A878}"/>
                </a:ext>
              </a:extLst>
            </p:cNvPr>
            <p:cNvPicPr/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603997" y="6806669"/>
              <a:ext cx="152577" cy="152425"/>
            </a:xfrm>
            <a:prstGeom prst="rect">
              <a:avLst/>
            </a:prstGeom>
          </p:spPr>
        </p:pic>
        <p:sp>
          <p:nvSpPr>
            <p:cNvPr id="24" name="object 17">
              <a:extLst>
                <a:ext uri="{FF2B5EF4-FFF2-40B4-BE49-F238E27FC236}">
                  <a16:creationId xmlns:a16="http://schemas.microsoft.com/office/drawing/2014/main" id="{1A9D9516-7160-245B-ABB8-F90E3F2878DA}"/>
                </a:ext>
              </a:extLst>
            </p:cNvPr>
            <p:cNvSpPr/>
            <p:nvPr/>
          </p:nvSpPr>
          <p:spPr>
            <a:xfrm>
              <a:off x="5146990" y="6825732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60983" y="114299"/>
                  </a:moveTo>
                  <a:lnTo>
                    <a:pt x="53468" y="114299"/>
                  </a:lnTo>
                  <a:lnTo>
                    <a:pt x="49747" y="113933"/>
                  </a:lnTo>
                  <a:lnTo>
                    <a:pt x="14104" y="94907"/>
                  </a:lnTo>
                  <a:lnTo>
                    <a:pt x="0" y="60902"/>
                  </a:lnTo>
                  <a:lnTo>
                    <a:pt x="0" y="53397"/>
                  </a:lnTo>
                  <a:lnTo>
                    <a:pt x="19418" y="14085"/>
                  </a:lnTo>
                  <a:lnTo>
                    <a:pt x="53468" y="0"/>
                  </a:lnTo>
                  <a:lnTo>
                    <a:pt x="60983" y="0"/>
                  </a:lnTo>
                  <a:lnTo>
                    <a:pt x="100348" y="19392"/>
                  </a:lnTo>
                  <a:lnTo>
                    <a:pt x="114452" y="53397"/>
                  </a:lnTo>
                  <a:lnTo>
                    <a:pt x="114452" y="57149"/>
                  </a:lnTo>
                  <a:lnTo>
                    <a:pt x="114452" y="60902"/>
                  </a:lnTo>
                  <a:lnTo>
                    <a:pt x="95034" y="100214"/>
                  </a:lnTo>
                  <a:lnTo>
                    <a:pt x="64705" y="113933"/>
                  </a:lnTo>
                  <a:lnTo>
                    <a:pt x="60983" y="1142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8">
              <a:extLst>
                <a:ext uri="{FF2B5EF4-FFF2-40B4-BE49-F238E27FC236}">
                  <a16:creationId xmlns:a16="http://schemas.microsoft.com/office/drawing/2014/main" id="{A5B15E74-7CCB-F5FB-0A30-86D506CE245A}"/>
                </a:ext>
              </a:extLst>
            </p:cNvPr>
            <p:cNvSpPr/>
            <p:nvPr/>
          </p:nvSpPr>
          <p:spPr>
            <a:xfrm>
              <a:off x="5146990" y="6825732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114452" y="57149"/>
                  </a:moveTo>
                  <a:lnTo>
                    <a:pt x="100348" y="94907"/>
                  </a:lnTo>
                  <a:lnTo>
                    <a:pt x="89019" y="104668"/>
                  </a:lnTo>
                  <a:lnTo>
                    <a:pt x="85895" y="106753"/>
                  </a:lnTo>
                  <a:lnTo>
                    <a:pt x="57226" y="114299"/>
                  </a:lnTo>
                  <a:lnTo>
                    <a:pt x="53468" y="114299"/>
                  </a:lnTo>
                  <a:lnTo>
                    <a:pt x="49747" y="113933"/>
                  </a:lnTo>
                  <a:lnTo>
                    <a:pt x="46061" y="113201"/>
                  </a:lnTo>
                  <a:lnTo>
                    <a:pt x="42376" y="112469"/>
                  </a:lnTo>
                  <a:lnTo>
                    <a:pt x="25433" y="104668"/>
                  </a:lnTo>
                  <a:lnTo>
                    <a:pt x="22308" y="102583"/>
                  </a:lnTo>
                  <a:lnTo>
                    <a:pt x="9644" y="88900"/>
                  </a:lnTo>
                  <a:lnTo>
                    <a:pt x="7556" y="85780"/>
                  </a:lnTo>
                  <a:lnTo>
                    <a:pt x="0" y="57149"/>
                  </a:lnTo>
                  <a:lnTo>
                    <a:pt x="0" y="53397"/>
                  </a:lnTo>
                  <a:lnTo>
                    <a:pt x="366" y="49681"/>
                  </a:lnTo>
                  <a:lnTo>
                    <a:pt x="1099" y="46000"/>
                  </a:lnTo>
                  <a:lnTo>
                    <a:pt x="1832" y="42320"/>
                  </a:lnTo>
                  <a:lnTo>
                    <a:pt x="9644" y="25399"/>
                  </a:lnTo>
                  <a:lnTo>
                    <a:pt x="11731" y="22279"/>
                  </a:lnTo>
                  <a:lnTo>
                    <a:pt x="46061" y="1098"/>
                  </a:lnTo>
                  <a:lnTo>
                    <a:pt x="49747" y="366"/>
                  </a:lnTo>
                  <a:lnTo>
                    <a:pt x="53468" y="0"/>
                  </a:lnTo>
                  <a:lnTo>
                    <a:pt x="57226" y="0"/>
                  </a:lnTo>
                  <a:lnTo>
                    <a:pt x="60983" y="0"/>
                  </a:lnTo>
                  <a:lnTo>
                    <a:pt x="64705" y="366"/>
                  </a:lnTo>
                  <a:lnTo>
                    <a:pt x="68390" y="1098"/>
                  </a:lnTo>
                  <a:lnTo>
                    <a:pt x="72075" y="1830"/>
                  </a:lnTo>
                  <a:lnTo>
                    <a:pt x="104808" y="25399"/>
                  </a:lnTo>
                  <a:lnTo>
                    <a:pt x="113352" y="46000"/>
                  </a:lnTo>
                  <a:lnTo>
                    <a:pt x="114085" y="49681"/>
                  </a:lnTo>
                  <a:lnTo>
                    <a:pt x="114452" y="53397"/>
                  </a:lnTo>
                  <a:lnTo>
                    <a:pt x="114452" y="57149"/>
                  </a:lnTo>
                  <a:close/>
                </a:path>
              </a:pathLst>
            </a:custGeom>
            <a:ln w="381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BFBE866-14A8-C2E9-CFC8-06AB26875D1C}"/>
              </a:ext>
            </a:extLst>
          </p:cNvPr>
          <p:cNvSpPr txBox="1"/>
          <p:nvPr/>
        </p:nvSpPr>
        <p:spPr>
          <a:xfrm>
            <a:off x="4004808" y="5566810"/>
            <a:ext cx="7098621" cy="868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0990" marR="277495" indent="-285750" algn="just">
              <a:lnSpc>
                <a:spcPct val="122800"/>
              </a:lnSpc>
              <a:spcBef>
                <a:spcPts val="18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Quarter 1 of FY2020 saw the most units sold overall, while Quarter 3 had the fewest.</a:t>
            </a:r>
          </a:p>
          <a:p>
            <a:pPr marL="300990" marR="5080" indent="-285750" algn="just">
              <a:lnSpc>
                <a:spcPct val="1228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highest and lowest overall sold quantity is in December and March. Quarter 1 accounts for approximately 34% of the total sold quantity for FY2020.</a:t>
            </a:r>
          </a:p>
        </p:txBody>
      </p:sp>
    </p:spTree>
    <p:extLst>
      <p:ext uri="{BB962C8B-B14F-4D97-AF65-F5344CB8AC3E}">
        <p14:creationId xmlns:p14="http://schemas.microsoft.com/office/powerpoint/2010/main" val="2117745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pPr>
              <a:lnSpc>
                <a:spcPts val="1900"/>
              </a:lnSpc>
            </a:pPr>
            <a:r>
              <a:rPr lang="en-US" sz="1400" dirty="0"/>
              <a:t>9. Which channel helped to bring more gross sales in the fiscal year 2021 and the percentage of contribution? The final output contains these fields, channel, </a:t>
            </a:r>
            <a:r>
              <a:rPr lang="en-US" sz="1400" dirty="0" err="1"/>
              <a:t>gross_sales_mln</a:t>
            </a:r>
            <a:r>
              <a:rPr lang="en-US" sz="1400" dirty="0"/>
              <a:t>, percentage.</a:t>
            </a:r>
            <a:endParaRPr lang="en-US" sz="1400" b="1" dirty="0">
              <a:latin typeface="Californian FB" panose="0207040306080B030204" pitchFamily="18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CFA8B549-5835-0C7F-9027-5D0D38A50DEB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1EFBED-54A4-1130-6480-6A50FEB7C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9" y="1776424"/>
            <a:ext cx="4864350" cy="302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B5698A-6FD0-22A8-E9E8-26D5FD3E4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29" y="5244065"/>
            <a:ext cx="2571882" cy="971600"/>
          </a:xfrm>
          <a:prstGeom prst="rect">
            <a:avLst/>
          </a:prstGeom>
        </p:spPr>
      </p:pic>
      <p:pic>
        <p:nvPicPr>
          <p:cNvPr id="11" name="object 3">
            <a:extLst>
              <a:ext uri="{FF2B5EF4-FFF2-40B4-BE49-F238E27FC236}">
                <a16:creationId xmlns:a16="http://schemas.microsoft.com/office/drawing/2014/main" id="{986610F0-223D-7266-ED9C-CBFD6AA90A95}"/>
              </a:ext>
            </a:extLst>
          </p:cNvPr>
          <p:cNvPicPr/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41238" y="1776424"/>
            <a:ext cx="3762718" cy="33710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A760D0-2F8D-BAFF-2CF8-FE8B8A70ECA2}"/>
              </a:ext>
            </a:extLst>
          </p:cNvPr>
          <p:cNvSpPr txBox="1"/>
          <p:nvPr/>
        </p:nvSpPr>
        <p:spPr>
          <a:xfrm>
            <a:off x="5531683" y="5305858"/>
            <a:ext cx="6094562" cy="1133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8450" marR="5080" indent="-285750" algn="just">
              <a:lnSpc>
                <a:spcPct val="122800"/>
              </a:lnSpc>
              <a:spcBef>
                <a:spcPts val="1195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Channel: "Retailer" helped bring maximum sales to the company with 73.22% as the contribution percentage.</a:t>
            </a:r>
          </a:p>
          <a:p>
            <a:pPr marL="298450" marR="785495" indent="-285750" algn="just">
              <a:lnSpc>
                <a:spcPct val="1228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Channel: "Distributor" makes the least contribution at a percentage of 11.31%.</a:t>
            </a:r>
          </a:p>
        </p:txBody>
      </p:sp>
    </p:spTree>
    <p:extLst>
      <p:ext uri="{BB962C8B-B14F-4D97-AF65-F5344CB8AC3E}">
        <p14:creationId xmlns:p14="http://schemas.microsoft.com/office/powerpoint/2010/main" val="2475117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pPr>
              <a:lnSpc>
                <a:spcPts val="1900"/>
              </a:lnSpc>
            </a:pPr>
            <a:r>
              <a:rPr lang="en-US" sz="1400" dirty="0"/>
              <a:t>10. Get the Top 3 products in each division that have a high </a:t>
            </a:r>
            <a:r>
              <a:rPr lang="en-US" sz="1400" dirty="0" err="1"/>
              <a:t>total_sold_quantity</a:t>
            </a:r>
            <a:r>
              <a:rPr lang="en-US" sz="1400" dirty="0"/>
              <a:t> in the </a:t>
            </a:r>
            <a:r>
              <a:rPr lang="en-US" sz="1400" dirty="0" err="1"/>
              <a:t>fiscal_year</a:t>
            </a:r>
            <a:r>
              <a:rPr lang="en-US" sz="1400" dirty="0"/>
              <a:t> 2021? The final output contains these fields, division, </a:t>
            </a:r>
            <a:r>
              <a:rPr lang="en-US" sz="1400" dirty="0" err="1"/>
              <a:t>product_code</a:t>
            </a:r>
            <a:r>
              <a:rPr lang="en-US" sz="1400" dirty="0"/>
              <a:t>,  product, </a:t>
            </a:r>
            <a:r>
              <a:rPr lang="en-US" sz="1400" dirty="0" err="1"/>
              <a:t>total_sold_quantity</a:t>
            </a:r>
            <a:r>
              <a:rPr lang="en-US" sz="1400" dirty="0"/>
              <a:t>, </a:t>
            </a:r>
            <a:r>
              <a:rPr lang="en-US" sz="1400" dirty="0" err="1"/>
              <a:t>rank_order</a:t>
            </a:r>
            <a:r>
              <a:rPr lang="en-US" sz="1400" dirty="0"/>
              <a:t>.</a:t>
            </a:r>
            <a:endParaRPr lang="en-US" sz="1400" b="1" dirty="0">
              <a:latin typeface="Californian FB" panose="0207040306080B030204" pitchFamily="18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CFA8B549-5835-0C7F-9027-5D0D38A50DEB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AFE066-2D0F-40C6-0A20-76C8DEF88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181" y="1717868"/>
            <a:ext cx="4826248" cy="21726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227889-77CD-7720-916C-2A65432B3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29" y="1717868"/>
            <a:ext cx="5353325" cy="329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92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pPr>
              <a:lnSpc>
                <a:spcPts val="1900"/>
              </a:lnSpc>
            </a:pPr>
            <a:r>
              <a:rPr lang="en-US" sz="1400" dirty="0"/>
              <a:t>10. Get the Top 3 products in each division that have a high </a:t>
            </a:r>
            <a:r>
              <a:rPr lang="en-US" sz="1400" dirty="0" err="1"/>
              <a:t>total_sold_quantity</a:t>
            </a:r>
            <a:r>
              <a:rPr lang="en-US" sz="1400" dirty="0"/>
              <a:t> in the </a:t>
            </a:r>
            <a:r>
              <a:rPr lang="en-US" sz="1400" dirty="0" err="1"/>
              <a:t>fiscal_year</a:t>
            </a:r>
            <a:r>
              <a:rPr lang="en-US" sz="1400" dirty="0"/>
              <a:t> 2021? The final output contains these fields, division, </a:t>
            </a:r>
            <a:r>
              <a:rPr lang="en-US" sz="1400" dirty="0" err="1"/>
              <a:t>product_code</a:t>
            </a:r>
            <a:r>
              <a:rPr lang="en-US" sz="1400" dirty="0"/>
              <a:t>,  product, </a:t>
            </a:r>
            <a:r>
              <a:rPr lang="en-US" sz="1400" dirty="0" err="1"/>
              <a:t>total_sold_quantity</a:t>
            </a:r>
            <a:r>
              <a:rPr lang="en-US" sz="1400" dirty="0"/>
              <a:t>, </a:t>
            </a:r>
            <a:r>
              <a:rPr lang="en-US" sz="1400" dirty="0" err="1"/>
              <a:t>rank_order</a:t>
            </a:r>
            <a:r>
              <a:rPr lang="en-US" sz="1400" dirty="0"/>
              <a:t>.</a:t>
            </a:r>
            <a:endParaRPr lang="en-US" sz="1400" b="1" dirty="0">
              <a:latin typeface="Californian FB" panose="0207040306080B030204" pitchFamily="18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CFA8B549-5835-0C7F-9027-5D0D38A50DEB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2" name="object 3">
            <a:extLst>
              <a:ext uri="{FF2B5EF4-FFF2-40B4-BE49-F238E27FC236}">
                <a16:creationId xmlns:a16="http://schemas.microsoft.com/office/drawing/2014/main" id="{0851C18A-DC40-BCF5-F94C-30FD5F909788}"/>
              </a:ext>
            </a:extLst>
          </p:cNvPr>
          <p:cNvPicPr/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99013" y="4240928"/>
            <a:ext cx="2959077" cy="2408873"/>
          </a:xfrm>
          <a:prstGeom prst="rect">
            <a:avLst/>
          </a:prstGeom>
        </p:spPr>
      </p:pic>
      <p:pic>
        <p:nvPicPr>
          <p:cNvPr id="3" name="object 4">
            <a:extLst>
              <a:ext uri="{FF2B5EF4-FFF2-40B4-BE49-F238E27FC236}">
                <a16:creationId xmlns:a16="http://schemas.microsoft.com/office/drawing/2014/main" id="{A03D6632-9F56-CBF5-C5B9-D88BBA74B4EA}"/>
              </a:ext>
            </a:extLst>
          </p:cNvPr>
          <p:cNvPicPr/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51224" y="2793225"/>
            <a:ext cx="2959076" cy="2489197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59973AD0-6376-8DCE-79D4-C91671A853A5}"/>
              </a:ext>
            </a:extLst>
          </p:cNvPr>
          <p:cNvPicPr/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20782" y="1431687"/>
            <a:ext cx="2959076" cy="24088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3EFF3B-A744-D9CF-A8D0-C11BF2E68CBC}"/>
              </a:ext>
            </a:extLst>
          </p:cNvPr>
          <p:cNvSpPr txBox="1"/>
          <p:nvPr/>
        </p:nvSpPr>
        <p:spPr>
          <a:xfrm>
            <a:off x="571509" y="5551690"/>
            <a:ext cx="6094562" cy="603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8450" marR="5080" indent="-285750">
              <a:lnSpc>
                <a:spcPct val="122800"/>
              </a:lnSpc>
              <a:spcBef>
                <a:spcPts val="25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Every division has a product with different variants that appears twice in the top three products by division list.</a:t>
            </a:r>
          </a:p>
        </p:txBody>
      </p:sp>
    </p:spTree>
    <p:extLst>
      <p:ext uri="{BB962C8B-B14F-4D97-AF65-F5344CB8AC3E}">
        <p14:creationId xmlns:p14="http://schemas.microsoft.com/office/powerpoint/2010/main" val="1356902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FA9173-F892-5C7D-99AF-4C5FFB15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2FD53DB-CD39-2575-F8BA-63488E8109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00" b="1" dirty="0" err="1">
                <a:latin typeface="+mj-lt"/>
                <a:ea typeface="+mj-ea"/>
                <a:cs typeface="+mj-cs"/>
              </a:rPr>
              <a:t>Atliq</a:t>
            </a:r>
            <a:r>
              <a:rPr lang="en-US" sz="1400" b="1" dirty="0">
                <a:latin typeface="+mj-lt"/>
                <a:ea typeface="+mj-ea"/>
                <a:cs typeface="+mj-cs"/>
              </a:rPr>
              <a:t> Hardware has performed well in year 2021 introducing 102 new products with Peripherals and Accessories bringing in the highest revenue followed by PC.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00" b="1" dirty="0">
                <a:latin typeface="+mj-lt"/>
                <a:ea typeface="+mj-ea"/>
                <a:cs typeface="+mj-cs"/>
              </a:rPr>
              <a:t>PC is the strongest performing division, generating 39% of total sales while accounting for only 3% of overall quantities of products sold.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00" b="1" dirty="0">
                <a:latin typeface="+mj-lt"/>
                <a:ea typeface="+mj-ea"/>
                <a:cs typeface="+mj-cs"/>
              </a:rPr>
              <a:t>Try to tweak discounts rates such that the customers bring in more gross sales for the company.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latin typeface="+mj-lt"/>
                <a:ea typeface="+mj-ea"/>
                <a:cs typeface="+mj-cs"/>
              </a:rPr>
              <a:t>Space to increase e-commerce sales by partnering with new e-commerce platforms with competitive discounts.</a:t>
            </a:r>
          </a:p>
          <a:p>
            <a:endParaRPr lang="en-US" dirty="0"/>
          </a:p>
        </p:txBody>
      </p:sp>
      <p:pic>
        <p:nvPicPr>
          <p:cNvPr id="38" name="Picture Placeholder 37" descr="People working in office">
            <a:extLst>
              <a:ext uri="{FF2B5EF4-FFF2-40B4-BE49-F238E27FC236}">
                <a16:creationId xmlns:a16="http://schemas.microsoft.com/office/drawing/2014/main" id="{4162880A-4A88-ED9F-357E-65638ED8BB0C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9" name="Picture Placeholder 31">
            <a:extLst>
              <a:ext uri="{FF2B5EF4-FFF2-40B4-BE49-F238E27FC236}">
                <a16:creationId xmlns:a16="http://schemas.microsoft.com/office/drawing/2014/main" id="{6037332D-8714-C147-6E64-3654D8C5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965C5ABF-DCA7-6790-2E26-EE57DCD64900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57533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4" name="Picture Placeholder 13" descr="People working in office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Picture Placeholder 15" descr="People in an office discussing work over a laptop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Picture Placeholder 17" descr="Layout of website design sketches on white pap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993E4D5-4AD0-4740-096D-6822944C8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SAMEER SHAIK</a:t>
            </a:r>
          </a:p>
          <a:p>
            <a:pPr lvl="0"/>
            <a:r>
              <a:rPr lang="en-US" dirty="0"/>
              <a:t>shksameer65@gmail.com</a:t>
            </a:r>
          </a:p>
          <a:p>
            <a:pPr lvl="0"/>
            <a:r>
              <a:rPr lang="en-US" dirty="0">
                <a:hlinkClick r:id="rId6"/>
              </a:rPr>
              <a:t>LinkedIn</a:t>
            </a:r>
            <a:r>
              <a:rPr lang="en-US" dirty="0"/>
              <a:t> </a:t>
            </a:r>
            <a:r>
              <a:rPr lang="en-US" dirty="0">
                <a:hlinkClick r:id="rId7"/>
              </a:rPr>
              <a:t>GitHub</a:t>
            </a:r>
            <a:endParaRPr lang="en-US" dirty="0"/>
          </a:p>
          <a:p>
            <a:endParaRPr lang="en-US" dirty="0"/>
          </a:p>
        </p:txBody>
      </p:sp>
      <p:pic>
        <p:nvPicPr>
          <p:cNvPr id="28" name="Picture Placeholder 27" descr="Businesswoman reviewing sticky notes on a wall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Audit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Primary goals</a:t>
            </a:r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1199764"/>
            <a:ext cx="5117162" cy="1325563"/>
          </a:xfrm>
        </p:spPr>
        <p:txBody>
          <a:bodyPr/>
          <a:lstStyle/>
          <a:p>
            <a:r>
              <a:rPr lang="en-US" altLang="zh-CN" dirty="0"/>
              <a:t>Introduction</a:t>
            </a:r>
            <a:endParaRPr lang="en-US" dirty="0"/>
          </a:p>
        </p:txBody>
      </p:sp>
      <p:pic>
        <p:nvPicPr>
          <p:cNvPr id="12" name="Picture Placeholder 11" descr="People around a table on their laptops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" r="26"/>
          <a:stretch/>
        </p:blipFill>
        <p:spPr>
          <a:xfrm>
            <a:off x="5745001" y="0"/>
            <a:ext cx="6446999" cy="6858000"/>
          </a:xfr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D246665A-6901-3F62-340A-A95E775ACA4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62D44-AABE-8396-DF86-132D5231F7C6}"/>
              </a:ext>
            </a:extLst>
          </p:cNvPr>
          <p:cNvSpPr txBox="1"/>
          <p:nvPr/>
        </p:nvSpPr>
        <p:spPr>
          <a:xfrm>
            <a:off x="172528" y="2547797"/>
            <a:ext cx="5454208" cy="353943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285750" indent="-28575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Atliq</a:t>
            </a:r>
            <a:r>
              <a:rPr lang="en-US" sz="14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Hardware (fictitious corporation) is one of the major computer hardware manufacturers in India, with a strong presence in other nations.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endParaRPr lang="en-US" sz="14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285750" indent="-28575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Nevertheless, the management did note that they do not have sufficient insights to make prompt, wise, and data-informed judgments.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endParaRPr lang="en-US" sz="14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285750" indent="-28575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Plan to expand the data analytics team by adding junior data analysts.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endParaRPr lang="en-US" sz="14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285750" indent="-28575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To assess candidates, Data analytics director, Tony Sharma plans to conduct a SQL challenge to evaluate both tech and soft skills.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endParaRPr lang="en-US" sz="14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285750" indent="-28575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The company seeks insights for 10 ad hoc requests.</a:t>
            </a:r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goals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19235" y="2911781"/>
            <a:ext cx="1648916" cy="1177140"/>
          </a:xfrm>
        </p:spPr>
        <p:txBody>
          <a:bodyPr/>
          <a:lstStyle/>
          <a:p>
            <a:r>
              <a:rPr lang="en-US" dirty="0"/>
              <a:t>Data-Driven Decision-Making</a:t>
            </a:r>
          </a:p>
        </p:txBody>
      </p:sp>
      <p:pic>
        <p:nvPicPr>
          <p:cNvPr id="48" name="Picture placeholder 19" descr="Layout of website design sketches on white paper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>
            <a:blip r:embed="rId4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pPr>
              <a:lnSpc>
                <a:spcPts val="1900"/>
              </a:lnSpc>
            </a:pPr>
            <a:r>
              <a:rPr lang="en-US" sz="1400" dirty="0"/>
              <a:t>1. Provide the list of markets in which customer "</a:t>
            </a:r>
            <a:r>
              <a:rPr lang="en-US" sz="1400" dirty="0" err="1"/>
              <a:t>Atliq</a:t>
            </a:r>
            <a:r>
              <a:rPr lang="en-US" sz="1400" dirty="0"/>
              <a:t> Exclusive" operates its business in the APAC region.</a:t>
            </a:r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CFA8B549-5835-0C7F-9027-5D0D38A50DEB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F4D0EC4-4BEE-FEA2-8B51-1D3A1915A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36" y="1749944"/>
            <a:ext cx="3943553" cy="78744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3FFCC6C-4C9C-0ED3-036E-75E21ACF5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36" y="2733829"/>
            <a:ext cx="863644" cy="206385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5F4354F-FF88-7A7F-45C2-DCA11BB8137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62005" y="1737840"/>
            <a:ext cx="4841424" cy="405583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766127E-5E6C-0D7C-62E5-203A013D9239}"/>
              </a:ext>
            </a:extLst>
          </p:cNvPr>
          <p:cNvSpPr txBox="1"/>
          <p:nvPr/>
        </p:nvSpPr>
        <p:spPr>
          <a:xfrm>
            <a:off x="631895" y="5098051"/>
            <a:ext cx="50442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India is a leading market in terms of Gross Sales for </a:t>
            </a:r>
            <a:r>
              <a:rPr lang="en-CA" sz="14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Atliq</a:t>
            </a:r>
            <a:r>
              <a:rPr lang="en-CA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Exclusive in Asia Pacific region out of 8 countries, followed by South Korea, Indonesia, Australia and others.</a:t>
            </a:r>
          </a:p>
        </p:txBody>
      </p:sp>
    </p:spTree>
    <p:extLst>
      <p:ext uri="{BB962C8B-B14F-4D97-AF65-F5344CB8AC3E}">
        <p14:creationId xmlns:p14="http://schemas.microsoft.com/office/powerpoint/2010/main" val="1640288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pPr>
              <a:lnSpc>
                <a:spcPts val="1900"/>
              </a:lnSpc>
            </a:pPr>
            <a:r>
              <a:rPr lang="en-US" sz="1400" dirty="0"/>
              <a:t>2. What is the percentage of unique product increase in 2021 vs. 2020? The final output contains these fields, unique_products_2020,  unique_products_2021, </a:t>
            </a:r>
            <a:r>
              <a:rPr lang="en-US" sz="1400" dirty="0" err="1"/>
              <a:t>percentage_chg</a:t>
            </a:r>
            <a:b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fornian FB" panose="0207040306080B030204" pitchFamily="18" charset="0"/>
                <a:ea typeface="Segoe UI Historic" panose="020B0502040204020203" pitchFamily="34" charset="0"/>
                <a:cs typeface="Segoe UI Historic" panose="020B0502040204020203" pitchFamily="34" charset="0"/>
              </a:rPr>
            </a:b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alifornian FB" panose="0207040306080B030204" pitchFamily="18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CFA8B549-5835-0C7F-9027-5D0D38A50DEB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22A760-5C70-3A07-FB08-B6168F868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9" y="3851694"/>
            <a:ext cx="3968954" cy="5143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96BCE7-BF52-29FE-2988-63CADAB2C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29" y="1622510"/>
            <a:ext cx="4902452" cy="2006703"/>
          </a:xfrm>
          <a:prstGeom prst="rect">
            <a:avLst/>
          </a:prstGeom>
        </p:spPr>
      </p:pic>
      <p:pic>
        <p:nvPicPr>
          <p:cNvPr id="7" name="object 2">
            <a:extLst>
              <a:ext uri="{FF2B5EF4-FFF2-40B4-BE49-F238E27FC236}">
                <a16:creationId xmlns:a16="http://schemas.microsoft.com/office/drawing/2014/main" id="{8FF9131E-0B7F-84C1-5D38-5B7E7AD60AE3}"/>
              </a:ext>
            </a:extLst>
          </p:cNvPr>
          <p:cNvPicPr/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80182" y="2025989"/>
            <a:ext cx="4027456" cy="34448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168295-6743-98BD-34A0-E666A7B00F9C}"/>
              </a:ext>
            </a:extLst>
          </p:cNvPr>
          <p:cNvSpPr txBox="1"/>
          <p:nvPr/>
        </p:nvSpPr>
        <p:spPr>
          <a:xfrm>
            <a:off x="599484" y="4854952"/>
            <a:ext cx="6077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We observe a 36.33% rise in number of unique products from 2020 to 2021. </a:t>
            </a:r>
          </a:p>
        </p:txBody>
      </p:sp>
    </p:spTree>
    <p:extLst>
      <p:ext uri="{BB962C8B-B14F-4D97-AF65-F5344CB8AC3E}">
        <p14:creationId xmlns:p14="http://schemas.microsoft.com/office/powerpoint/2010/main" val="925909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pPr>
              <a:lnSpc>
                <a:spcPts val="1900"/>
              </a:lnSpc>
            </a:pPr>
            <a:r>
              <a:rPr lang="en-US" sz="1400" dirty="0"/>
              <a:t>3.Provide a report with all the unique product counts for each segment and sort them in descending order of product counts. The final output contains 2 fields segment, </a:t>
            </a:r>
            <a:r>
              <a:rPr lang="en-US" sz="1400" dirty="0" err="1"/>
              <a:t>product_count</a:t>
            </a:r>
            <a:r>
              <a:rPr lang="en-US" sz="1400" dirty="0"/>
              <a:t>.</a:t>
            </a:r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CFA8B549-5835-0C7F-9027-5D0D38A50DEB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098651-EFD4-1E3D-8DDB-6F716A9B5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9" y="1741489"/>
            <a:ext cx="4330923" cy="749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C8AC35-FFCA-AA73-B554-4DD1E7A21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29" y="2741729"/>
            <a:ext cx="1778091" cy="1638384"/>
          </a:xfrm>
          <a:prstGeom prst="rect">
            <a:avLst/>
          </a:prstGeom>
        </p:spPr>
      </p:pic>
      <p:pic>
        <p:nvPicPr>
          <p:cNvPr id="9" name="object 4">
            <a:extLst>
              <a:ext uri="{FF2B5EF4-FFF2-40B4-BE49-F238E27FC236}">
                <a16:creationId xmlns:a16="http://schemas.microsoft.com/office/drawing/2014/main" id="{155839BB-6842-B4A1-2E80-B443218DC3A9}"/>
              </a:ext>
            </a:extLst>
          </p:cNvPr>
          <p:cNvPicPr/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77143" y="1741489"/>
            <a:ext cx="5092460" cy="40916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74E6B7-113C-25DB-C809-C1FE4AAB7FFA}"/>
              </a:ext>
            </a:extLst>
          </p:cNvPr>
          <p:cNvSpPr txBox="1"/>
          <p:nvPr/>
        </p:nvSpPr>
        <p:spPr>
          <a:xfrm>
            <a:off x="571513" y="4778867"/>
            <a:ext cx="56136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14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Atliq</a:t>
            </a:r>
            <a:r>
              <a:rPr lang="en-CA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hardware can research on current trends as well as needs and introduce some new products in Networking and Storage segments. </a:t>
            </a:r>
          </a:p>
        </p:txBody>
      </p:sp>
    </p:spTree>
    <p:extLst>
      <p:ext uri="{BB962C8B-B14F-4D97-AF65-F5344CB8AC3E}">
        <p14:creationId xmlns:p14="http://schemas.microsoft.com/office/powerpoint/2010/main" val="2975031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pPr>
              <a:lnSpc>
                <a:spcPts val="1900"/>
              </a:lnSpc>
            </a:pPr>
            <a:r>
              <a:rPr lang="en-US" sz="1400" dirty="0"/>
              <a:t>4. Follow-up: Which segment had the most increase in unique products in 2021 vs 2020? The final output contains these fields, segment product_count_2020, product_count_2021, difference.</a:t>
            </a:r>
            <a:endParaRPr lang="en-US" sz="1400" b="1" dirty="0">
              <a:latin typeface="Californian FB" panose="0207040306080B030204" pitchFamily="18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CFA8B549-5835-0C7F-9027-5D0D38A50DEB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7327C7-4C81-111C-7F62-7D4205A4E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801" y="1721491"/>
            <a:ext cx="4140413" cy="16256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159106-5FA1-F468-A2B5-DD74EB6A4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19" y="1721491"/>
            <a:ext cx="4769095" cy="30354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F11DF8-F1F1-CA9B-3DEC-D8929647AC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8"/>
          <a:stretch/>
        </p:blipFill>
        <p:spPr>
          <a:xfrm>
            <a:off x="602418" y="4756947"/>
            <a:ext cx="4769095" cy="20194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6BE476-1304-2D6E-5C82-FF9CD46E39EC}"/>
              </a:ext>
            </a:extLst>
          </p:cNvPr>
          <p:cNvSpPr txBox="1"/>
          <p:nvPr/>
        </p:nvSpPr>
        <p:spPr>
          <a:xfrm>
            <a:off x="5739354" y="5823136"/>
            <a:ext cx="51558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 </a:t>
            </a:r>
            <a:r>
              <a:rPr lang="en-CA" sz="14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Atliq</a:t>
            </a:r>
            <a:r>
              <a:rPr lang="en-CA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hardware, Desktop segment saw highest comparative increase in its products in year 2021.</a:t>
            </a:r>
          </a:p>
        </p:txBody>
      </p:sp>
    </p:spTree>
    <p:extLst>
      <p:ext uri="{BB962C8B-B14F-4D97-AF65-F5344CB8AC3E}">
        <p14:creationId xmlns:p14="http://schemas.microsoft.com/office/powerpoint/2010/main" val="3550685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pPr>
              <a:lnSpc>
                <a:spcPts val="1900"/>
              </a:lnSpc>
            </a:pPr>
            <a:r>
              <a:rPr lang="en-US" sz="1400" dirty="0"/>
              <a:t>5. Get the products that have the highest and lowest manufacturing costs. The final output should contain these fields, </a:t>
            </a:r>
            <a:r>
              <a:rPr lang="en-US" sz="1400" dirty="0" err="1"/>
              <a:t>product_code</a:t>
            </a:r>
            <a:r>
              <a:rPr lang="en-US" sz="1400" dirty="0"/>
              <a:t>,  product, </a:t>
            </a:r>
            <a:r>
              <a:rPr lang="en-US" sz="1400" dirty="0" err="1"/>
              <a:t>manufacturing_cost</a:t>
            </a:r>
            <a:r>
              <a:rPr lang="en-US" sz="1400" dirty="0"/>
              <a:t>.</a:t>
            </a:r>
            <a:endParaRPr lang="en-US" sz="1400" b="1" dirty="0">
              <a:latin typeface="Californian FB" panose="0207040306080B030204" pitchFamily="18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CFA8B549-5835-0C7F-9027-5D0D38A50DEB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DD649A-F144-0462-0701-0BD6A809B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19" y="1798642"/>
            <a:ext cx="3759393" cy="14097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55C068-08CA-472F-3631-43B4BA2A9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219" y="3539822"/>
            <a:ext cx="3829247" cy="749339"/>
          </a:xfrm>
          <a:prstGeom prst="rect">
            <a:avLst/>
          </a:prstGeom>
        </p:spPr>
      </p:pic>
      <p:pic>
        <p:nvPicPr>
          <p:cNvPr id="7" name="object 4">
            <a:extLst>
              <a:ext uri="{FF2B5EF4-FFF2-40B4-BE49-F238E27FC236}">
                <a16:creationId xmlns:a16="http://schemas.microsoft.com/office/drawing/2014/main" id="{62C36F03-9041-9C39-8C54-E75BD2007538}"/>
              </a:ext>
            </a:extLst>
          </p:cNvPr>
          <p:cNvPicPr/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89256" y="1790107"/>
            <a:ext cx="4804913" cy="34994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712895-3DAF-735F-F9AD-E4B7670DD65F}"/>
              </a:ext>
            </a:extLst>
          </p:cNvPr>
          <p:cNvSpPr txBox="1"/>
          <p:nvPr/>
        </p:nvSpPr>
        <p:spPr>
          <a:xfrm>
            <a:off x="597389" y="5228223"/>
            <a:ext cx="5303082" cy="1475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0354" marR="988694" indent="-285750" algn="just">
              <a:lnSpc>
                <a:spcPct val="122800"/>
              </a:lnSpc>
              <a:spcBef>
                <a:spcPts val="275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Mouse: AQ Master wired x1 </a:t>
            </a:r>
            <a:r>
              <a:rPr lang="en-US" sz="14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Ms</a:t>
            </a:r>
            <a:r>
              <a:rPr 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(Variant: Standard 1) has the lowest manufacturing cost.</a:t>
            </a:r>
          </a:p>
          <a:p>
            <a:pPr marL="300354" marR="988694" indent="-285750" algn="just">
              <a:lnSpc>
                <a:spcPct val="122800"/>
              </a:lnSpc>
              <a:spcBef>
                <a:spcPts val="275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Personal Desktop: AQ Home Allin1 Gen2 (Variant: Plus 3) has the highest manufacturing cost.</a:t>
            </a:r>
          </a:p>
          <a:p>
            <a:pPr marL="300354" marR="988694" indent="-285750" algn="just">
              <a:lnSpc>
                <a:spcPct val="122800"/>
              </a:lnSpc>
              <a:spcBef>
                <a:spcPts val="275"/>
              </a:spcBef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1379564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Dark Presentation_win32_v5" id="{58BAEBF1-5D61-4C15-85CE-FF9951014D92}" vid="{276E4683-2F29-4A34-B0D2-95452F46AA5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8C25491-3B09-4F3E-8C86-936D290E40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4D5854E-F453-4846-A87D-6EF3DCF73E3E}">
  <ds:schemaRefs>
    <ds:schemaRef ds:uri="http://schemas.microsoft.com/office/2006/metadata/properties"/>
    <ds:schemaRef ds:uri="http://purl.org/dc/dcmitype/"/>
    <ds:schemaRef ds:uri="http://schemas.microsoft.com/sharepoint/v3"/>
    <ds:schemaRef ds:uri="230e9df3-be65-4c73-a93b-d1236ebd677e"/>
    <ds:schemaRef ds:uri="http://schemas.microsoft.com/office/2006/documentManagement/types"/>
    <ds:schemaRef ds:uri="http://purl.org/dc/elements/1.1/"/>
    <ds:schemaRef ds:uri="16c05727-aa75-4e4a-9b5f-8a80a1165891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37AE0CD-4570-4F66-89CD-DDD19F091E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dark</Template>
  <TotalTime>10695</TotalTime>
  <Words>989</Words>
  <Application>Microsoft Office PowerPoint</Application>
  <PresentationFormat>Widescreen</PresentationFormat>
  <Paragraphs>85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等线</vt:lpstr>
      <vt:lpstr>Abadi</vt:lpstr>
      <vt:lpstr>Arial</vt:lpstr>
      <vt:lpstr>Calibri</vt:lpstr>
      <vt:lpstr>Californian FB</vt:lpstr>
      <vt:lpstr>Posterama</vt:lpstr>
      <vt:lpstr>Posterama Text Black</vt:lpstr>
      <vt:lpstr>Posterama Text SemiBold</vt:lpstr>
      <vt:lpstr>Custom</vt:lpstr>
      <vt:lpstr>Consumer Goods  Ad-Hoc Analysis</vt:lpstr>
      <vt:lpstr>Agenda</vt:lpstr>
      <vt:lpstr>Introduction</vt:lpstr>
      <vt:lpstr>Primary goals</vt:lpstr>
      <vt:lpstr>1. Provide the list of markets in which customer "Atliq Exclusive" operates its business in the APAC region.</vt:lpstr>
      <vt:lpstr>2. What is the percentage of unique product increase in 2021 vs. 2020? The final output contains these fields, unique_products_2020,  unique_products_2021, percentage_chg </vt:lpstr>
      <vt:lpstr>3.Provide a report with all the unique product counts for each segment and sort them in descending order of product counts. The final output contains 2 fields segment, product_count.</vt:lpstr>
      <vt:lpstr>4. Follow-up: Which segment had the most increase in unique products in 2021 vs 2020? The final output contains these fields, segment product_count_2020, product_count_2021, difference.</vt:lpstr>
      <vt:lpstr>5. Get the products that have the highest and lowest manufacturing costs. The final output should contain these fields, product_code,  product, manufacturing_cost.</vt:lpstr>
      <vt:lpstr>6. Generate a report which contains the top 5 customers who received an average high pre_invoice_discount_pct for the fiscal year 2021 and in the Indian market. The final output contains these fields, customer_code, customer, average_discount_percentage .</vt:lpstr>
      <vt:lpstr>7. Get the complete report of the Gross sales amount for the customer “Atliq Exclusive” for each month. This analysis helps to get an idea of low and high-performing months and take strategic decisions. The final report contains these columns: Month, Year, Gross sales Amount.</vt:lpstr>
      <vt:lpstr>8. In which quarter of 2020, got the maximum total_sold_quantity? The final output contains these fields sorted by the total_sold_quantity, Quarter, total_sold_quantity.</vt:lpstr>
      <vt:lpstr>9. Which channel helped to bring more gross sales in the fiscal year 2021 and the percentage of contribution? The final output contains these fields, channel, gross_sales_mln, percentage.</vt:lpstr>
      <vt:lpstr>10. Get the Top 3 products in each division that have a high total_sold_quantity in the fiscal_year 2021? The final output contains these fields, division, product_code,  product, total_sold_quantity, rank_order.</vt:lpstr>
      <vt:lpstr>10. Get the Top 3 products in each division that have a high total_sold_quantity in the fiscal_year 2021? The final output contains these fields, division, product_code,  product, total_sold_quantity, rank_order.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sameer shaik</dc:creator>
  <cp:lastModifiedBy>Sameer</cp:lastModifiedBy>
  <cp:revision>25</cp:revision>
  <dcterms:created xsi:type="dcterms:W3CDTF">2023-12-14T07:32:50Z</dcterms:created>
  <dcterms:modified xsi:type="dcterms:W3CDTF">2024-01-26T05:49:19Z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